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305" r:id="rId5"/>
    <p:sldId id="296" r:id="rId6"/>
    <p:sldId id="306" r:id="rId7"/>
    <p:sldId id="259" r:id="rId8"/>
    <p:sldId id="318" r:id="rId9"/>
    <p:sldId id="314" r:id="rId10"/>
    <p:sldId id="307" r:id="rId11"/>
    <p:sldId id="308" r:id="rId12"/>
    <p:sldId id="317" r:id="rId13"/>
    <p:sldId id="310" r:id="rId14"/>
    <p:sldId id="316" r:id="rId15"/>
  </p:sldIdLst>
  <p:sldSz cx="12192000" cy="6858000"/>
  <p:notesSz cx="6858000" cy="9144000"/>
  <p:defaultTextStyle>
    <a:defPPr rtl="0">
      <a:defRPr lang="ru-MO"/>
    </a:defPPr>
    <a:lvl1pPr marL="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5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57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Автор" initials="A" lastIdx="0" clrIdx="3"/>
  <p:cmAuthor id="5" name="Егор" initials="Е" lastIdx="1" clrIdx="4">
    <p:extLst>
      <p:ext uri="{19B8F6BF-5375-455C-9EA6-DF929625EA0E}">
        <p15:presenceInfo xmlns:p15="http://schemas.microsoft.com/office/powerpoint/2012/main" userId="Егор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202F"/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879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orient="horz" pos="3385"/>
        <p:guide pos="3840"/>
        <p:guide orient="horz" pos="157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2" d="100"/>
          <a:sy n="72" d="100"/>
        </p:scale>
        <p:origin x="3524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5" dt="2023-03-19T15:23:14.835" idx="1">
    <p:pos x="5340" y="3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MO"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MO" sz="1200"/>
            </a:lvl1pPr>
          </a:lstStyle>
          <a:p>
            <a:pPr rtl="0"/>
            <a:fld id="{D874E27E-5D1F-488F-8842-2EE4665658AB}" type="datetime1">
              <a:rPr lang="ru-RU" smtClean="0"/>
              <a:t>19.03.2023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MO"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MO" sz="1200"/>
            </a:lvl1pPr>
          </a:lstStyle>
          <a:p>
            <a:pPr rtl="0"/>
            <a:fld id="{17369B77-94AB-0344-9EBF-9DB9EE8D3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MO"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MO" sz="1200"/>
            </a:lvl1pPr>
          </a:lstStyle>
          <a:p>
            <a:fld id="{B1CC0895-195D-42AE-A25E-8485D1B75B8A}" type="datetime1">
              <a:rPr lang="ru-RU" noProof="0" smtClean="0"/>
              <a:pPr/>
              <a:t>19.03.2023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ru-MO"/>
            </a:defPPr>
          </a:lstStyle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MO"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MO" sz="1200"/>
            </a:lvl1pPr>
          </a:lstStyle>
          <a:p>
            <a:pPr rtl="0"/>
            <a:fld id="{0775476F-A808-1F46-A368-07984F6DA22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844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0775476F-A808-1F46-A368-07984F6DA22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470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0775476F-A808-1F46-A368-07984F6DA22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232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747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0775476F-A808-1F46-A368-07984F6DA22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8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15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003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973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228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0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, содержащее текст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 descr="Изображение, содержащее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Овал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3" name="Рисунок 12" descr="Изображение керамического изделия, фарфора&#10;&#10;Автоматически созданное описание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rtlCol="0" anchor="b">
            <a:noAutofit/>
          </a:bodyPr>
          <a:lstStyle>
            <a:lvl1pPr algn="ctr">
              <a:defRPr lang="ru-MO" sz="46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 rtlCol="0"/>
          <a:lstStyle>
            <a:lvl1pPr marL="0" indent="0" algn="ctr">
              <a:buNone/>
              <a:defRPr lang="ru-MO" sz="2400"/>
            </a:lvl1pPr>
            <a:lvl2pPr marL="457200" indent="0" algn="ctr">
              <a:buNone/>
              <a:defRPr lang="ru-MO" sz="2000"/>
            </a:lvl2pPr>
            <a:lvl3pPr marL="914400" indent="0" algn="ctr">
              <a:buNone/>
              <a:defRPr lang="ru-MO" sz="1800"/>
            </a:lvl3pPr>
            <a:lvl4pPr marL="1371600" indent="0" algn="ctr">
              <a:buNone/>
              <a:defRPr lang="ru-MO" sz="1600"/>
            </a:lvl4pPr>
            <a:lvl5pPr marL="1828800" indent="0" algn="ctr">
              <a:buNone/>
              <a:defRPr lang="ru-MO" sz="1600"/>
            </a:lvl5pPr>
            <a:lvl6pPr marL="2286000" indent="0" algn="ctr">
              <a:buNone/>
              <a:defRPr lang="ru-MO" sz="1600"/>
            </a:lvl6pPr>
            <a:lvl7pPr marL="2743200" indent="0" algn="ctr">
              <a:buNone/>
              <a:defRPr lang="ru-MO" sz="1600"/>
            </a:lvl7pPr>
            <a:lvl8pPr marL="3200400" indent="0" algn="ctr">
              <a:buNone/>
              <a:defRPr lang="ru-MO" sz="1600"/>
            </a:lvl8pPr>
            <a:lvl9pPr marL="3657600" indent="0" algn="ctr">
              <a:buNone/>
              <a:defRPr lang="ru-MO"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контент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9" name="Рисунок 8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3" name="Рисунок 12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 rtlCol="0"/>
          <a:lstStyle>
            <a:lvl1pPr algn="ctr">
              <a:defRPr lang="ru-MO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990088"/>
            <a:ext cx="10515600" cy="3474720"/>
          </a:xfrm>
        </p:spPr>
        <p:txBody>
          <a:bodyPr rtlCol="0"/>
          <a:lstStyle>
            <a:lvl1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4" name="Нижний колонтитул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0" name="Рисунок 9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75360" y="2615184"/>
            <a:ext cx="10241280" cy="3319272"/>
          </a:xfrm>
        </p:spPr>
        <p:txBody>
          <a:bodyPr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36" name="Рисунок 35" descr="Дерево крупным планом&#10;&#10;Описание создано автоматически со средней степенью достоверности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91072" y="2322576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0" name="Объект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89612" y="2770632"/>
            <a:ext cx="5065776" cy="1554480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31" name="Текст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9612" y="4361688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2" name="Объект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9612" y="4791456"/>
            <a:ext cx="5065776" cy="1408176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ru-MO" sz="1600"/>
            </a:lvl1pPr>
            <a:lvl2pPr>
              <a:buClr>
                <a:srgbClr val="73292A"/>
              </a:buClr>
              <a:defRPr lang="ru-MO" sz="1400"/>
            </a:lvl2pPr>
            <a:lvl3pPr>
              <a:buClr>
                <a:srgbClr val="73292A"/>
              </a:buClr>
              <a:defRPr lang="ru-MO" sz="1200"/>
            </a:lvl3pPr>
            <a:lvl4pPr>
              <a:buClr>
                <a:srgbClr val="73292A"/>
              </a:buClr>
              <a:defRPr lang="ru-MO" sz="1100"/>
            </a:lvl4pPr>
            <a:lvl5pPr>
              <a:buClr>
                <a:srgbClr val="73292A"/>
              </a:buClr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pic>
        <p:nvPicPr>
          <p:cNvPr id="38" name="Рисунок 37" descr="Группа цветов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Текст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ru-MO" sz="30000">
                <a:solidFill>
                  <a:schemeClr val="bg1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Сравнение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24712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24712" y="2629116"/>
            <a:ext cx="3200400" cy="3320861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98848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498848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ru-MO" sz="1600"/>
            </a:lvl1pPr>
            <a:lvl2pPr>
              <a:buClr>
                <a:srgbClr val="73292A"/>
              </a:buClr>
              <a:defRPr lang="ru-MO" sz="1400"/>
            </a:lvl2pPr>
            <a:lvl3pPr>
              <a:buClr>
                <a:srgbClr val="73292A"/>
              </a:buClr>
              <a:defRPr lang="ru-MO" sz="1200"/>
            </a:lvl3pPr>
            <a:lvl4pPr>
              <a:buClr>
                <a:srgbClr val="73292A"/>
              </a:buClr>
              <a:defRPr lang="ru-MO" sz="1100"/>
            </a:lvl4pPr>
            <a:lvl5pPr>
              <a:buClr>
                <a:srgbClr val="73292A"/>
              </a:buClr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5" name="Текст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09560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6" name="Объект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909560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ru-MO" sz="1600"/>
            </a:lvl1pPr>
            <a:lvl2pPr>
              <a:buClr>
                <a:srgbClr val="73292A"/>
              </a:buClr>
              <a:defRPr lang="ru-MO" sz="1400"/>
            </a:lvl2pPr>
            <a:lvl3pPr>
              <a:buClr>
                <a:srgbClr val="73292A"/>
              </a:buClr>
              <a:defRPr lang="ru-MO" sz="1200"/>
            </a:lvl3pPr>
            <a:lvl4pPr>
              <a:buClr>
                <a:srgbClr val="73292A"/>
              </a:buClr>
              <a:defRPr lang="ru-MO" sz="1100"/>
            </a:lvl4pPr>
            <a:lvl5pPr>
              <a:buClr>
                <a:srgbClr val="73292A"/>
              </a:buClr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8" name="Рисунок 7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Рисунок 9" descr="Цветок крупным планом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Рисунок 11" descr="Цветок крупным планом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11312" y="2011680"/>
            <a:ext cx="2999232" cy="2843784"/>
          </a:xfrm>
        </p:spPr>
        <p:txBody>
          <a:bodyPr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lang="ru-MO"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lang="ru-MO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ru-MO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ru-MO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ru-MO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1" name="Рисунок 10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628461"/>
            <a:ext cx="5181600" cy="3548501"/>
          </a:xfrm>
        </p:spPr>
        <p:txBody>
          <a:bodyPr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628461"/>
            <a:ext cx="5181600" cy="3548501"/>
          </a:xfrm>
        </p:spPr>
        <p:txBody>
          <a:bodyPr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7" name="Рисунок 6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ru-MO"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ru-MO" sz="3200"/>
            </a:lvl1pPr>
            <a:lvl2pPr>
              <a:defRPr lang="ru-MO" sz="2800"/>
            </a:lvl2pPr>
            <a:lvl3pPr>
              <a:defRPr lang="ru-MO" sz="2400"/>
            </a:lvl3pPr>
            <a:lvl4pPr>
              <a:defRPr lang="ru-MO" sz="2000"/>
            </a:lvl4pPr>
            <a:lvl5pPr>
              <a:defRPr lang="ru-MO" sz="2000"/>
            </a:lvl5pPr>
            <a:lvl6pPr>
              <a:defRPr lang="ru-MO" sz="2000"/>
            </a:lvl6pPr>
            <a:lvl7pPr>
              <a:defRPr lang="ru-MO" sz="2000"/>
            </a:lvl7pPr>
            <a:lvl8pPr>
              <a:defRPr lang="ru-MO" sz="2000"/>
            </a:lvl8pPr>
            <a:lvl9pPr>
              <a:defRPr lang="ru-MO" sz="2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ru-MO" sz="1600"/>
            </a:lvl1pPr>
            <a:lvl2pPr marL="457200" indent="0">
              <a:buNone/>
              <a:defRPr lang="ru-MO" sz="1400"/>
            </a:lvl2pPr>
            <a:lvl3pPr marL="914400" indent="0">
              <a:buNone/>
              <a:defRPr lang="ru-MO" sz="1200"/>
            </a:lvl3pPr>
            <a:lvl4pPr marL="1371600" indent="0">
              <a:buNone/>
              <a:defRPr lang="ru-MO" sz="1000"/>
            </a:lvl4pPr>
            <a:lvl5pPr marL="1828800" indent="0">
              <a:buNone/>
              <a:defRPr lang="ru-MO" sz="1000"/>
            </a:lvl5pPr>
            <a:lvl6pPr marL="2286000" indent="0">
              <a:buNone/>
              <a:defRPr lang="ru-MO" sz="1000"/>
            </a:lvl6pPr>
            <a:lvl7pPr marL="2743200" indent="0">
              <a:buNone/>
              <a:defRPr lang="ru-MO" sz="1000"/>
            </a:lvl7pPr>
            <a:lvl8pPr marL="3200400" indent="0">
              <a:buNone/>
              <a:defRPr lang="ru-MO" sz="1000"/>
            </a:lvl8pPr>
            <a:lvl9pPr marL="3657600" indent="0">
              <a:buNone/>
              <a:defRPr lang="ru-MO"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ru-MO"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lang="ru-MO" sz="3200"/>
            </a:lvl1pPr>
            <a:lvl2pPr marL="457200" indent="0">
              <a:buNone/>
              <a:defRPr lang="ru-MO" sz="2800"/>
            </a:lvl2pPr>
            <a:lvl3pPr marL="914400" indent="0">
              <a:buNone/>
              <a:defRPr lang="ru-MO" sz="2400"/>
            </a:lvl3pPr>
            <a:lvl4pPr marL="1371600" indent="0">
              <a:buNone/>
              <a:defRPr lang="ru-MO" sz="2000"/>
            </a:lvl4pPr>
            <a:lvl5pPr marL="1828800" indent="0">
              <a:buNone/>
              <a:defRPr lang="ru-MO" sz="2000"/>
            </a:lvl5pPr>
            <a:lvl6pPr marL="2286000" indent="0">
              <a:buNone/>
              <a:defRPr lang="ru-MO" sz="2000"/>
            </a:lvl6pPr>
            <a:lvl7pPr marL="2743200" indent="0">
              <a:buNone/>
              <a:defRPr lang="ru-MO" sz="2000"/>
            </a:lvl7pPr>
            <a:lvl8pPr marL="3200400" indent="0">
              <a:buNone/>
              <a:defRPr lang="ru-MO" sz="2000"/>
            </a:lvl8pPr>
            <a:lvl9pPr marL="3657600" indent="0">
              <a:buNone/>
              <a:defRPr lang="ru-MO" sz="2000"/>
            </a:lvl9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ru-MO" sz="1600"/>
            </a:lvl1pPr>
            <a:lvl2pPr marL="457200" indent="0">
              <a:buNone/>
              <a:defRPr lang="ru-MO" sz="1400"/>
            </a:lvl2pPr>
            <a:lvl3pPr marL="914400" indent="0">
              <a:buNone/>
              <a:defRPr lang="ru-MO" sz="1200"/>
            </a:lvl3pPr>
            <a:lvl4pPr marL="1371600" indent="0">
              <a:buNone/>
              <a:defRPr lang="ru-MO" sz="1000"/>
            </a:lvl4pPr>
            <a:lvl5pPr marL="1828800" indent="0">
              <a:buNone/>
              <a:defRPr lang="ru-MO" sz="1000"/>
            </a:lvl5pPr>
            <a:lvl6pPr marL="2286000" indent="0">
              <a:buNone/>
              <a:defRPr lang="ru-MO" sz="1000"/>
            </a:lvl6pPr>
            <a:lvl7pPr marL="2743200" indent="0">
              <a:buNone/>
              <a:defRPr lang="ru-MO" sz="1000"/>
            </a:lvl7pPr>
            <a:lvl8pPr marL="3200400" indent="0">
              <a:buNone/>
              <a:defRPr lang="ru-MO" sz="1000"/>
            </a:lvl8pPr>
            <a:lvl9pPr marL="3657600" indent="0">
              <a:buNone/>
              <a:defRPr lang="ru-MO"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3" name="Рисунок 12" descr="Группа цветов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32" name="Объект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8183880" y="2194560"/>
            <a:ext cx="3749040" cy="4306824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lang="ru-MO" sz="2400"/>
            </a:lvl1pPr>
            <a:lvl2pPr marL="228600">
              <a:buClr>
                <a:srgbClr val="73292A"/>
              </a:buClr>
              <a:defRPr lang="ru-MO" sz="2000"/>
            </a:lvl2pPr>
            <a:lvl3pPr marL="685800">
              <a:buClr>
                <a:srgbClr val="73292A"/>
              </a:buClr>
              <a:defRPr lang="ru-MO" sz="1800"/>
            </a:lvl3pPr>
            <a:lvl4pPr marL="1143000">
              <a:buClr>
                <a:srgbClr val="73292A"/>
              </a:buClr>
              <a:defRPr lang="ru-MO" sz="1600"/>
            </a:lvl4pPr>
            <a:lvl5pPr marL="1600200">
              <a:buClr>
                <a:srgbClr val="73292A"/>
              </a:buClr>
              <a:defRPr lang="ru-MO" sz="16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pic>
        <p:nvPicPr>
          <p:cNvPr id="6" name="Рисунок 5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Текст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ru-MO" sz="30000">
                <a:solidFill>
                  <a:schemeClr val="bg1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содержимое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>
              <a:solidFill>
                <a:schemeClr val="bg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1" name="Рисунок 10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 rtlCol="0"/>
          <a:lstStyle>
            <a:lvl1pPr algn="ctr">
              <a:defRPr lang="ru-MO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23516" y="2651760"/>
            <a:ext cx="7744968" cy="2697480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ru-MO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lang="ru-MO"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ru-MO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ru-MO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ru-MO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endParaRPr lang="ru-RU" noProof="0"/>
          </a:p>
        </p:txBody>
      </p:sp>
      <p:sp>
        <p:nvSpPr>
          <p:cNvPr id="14" name="Нижний колонтитул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1" name="Рисунок 10" descr="Растение крупным планом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Рисунок 8" descr="Изображение постельного белья, ткани&#10;&#10;Автоматически созданное описание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Рисунок 14" descr="Изображение керамического изделия, фарфора&#10;&#10;Автоматически созданное описание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Рисунок 16" descr="Изображение, содержащее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rtlCol="0" anchor="b">
            <a:normAutofit/>
          </a:bodyPr>
          <a:lstStyle>
            <a:lvl1pPr algn="ctr">
              <a:defRPr lang="ru-MO" sz="44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1153668" y="4700016"/>
            <a:ext cx="9884664" cy="457200"/>
          </a:xfrm>
        </p:spPr>
        <p:txBody>
          <a:bodyPr rtlCol="0" anchor="ctr"/>
          <a:lstStyle>
            <a:lvl1pPr marL="0" indent="0" algn="ctr">
              <a:buNone/>
              <a:defRPr lang="ru-MO"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lang="ru-MO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ru-MO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ru-MO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70832"/>
          </a:xfrm>
        </p:spPr>
        <p:txBody>
          <a:bodyPr rtlCol="0"/>
          <a:lstStyle>
            <a:lvl1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 (зеленый цвет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ru-MO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600200"/>
            <a:ext cx="10972800" cy="4572000"/>
          </a:xfrm>
        </p:spPr>
        <p:txBody>
          <a:bodyPr rtlCol="0"/>
          <a:lstStyle>
            <a:lvl1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8" name="Рисунок 7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6" name="Рисунок 15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Рисунок 18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rtlCol="0" anchor="t">
            <a:normAutofit/>
          </a:bodyPr>
          <a:lstStyle>
            <a:lvl1pPr algn="ctr">
              <a:defRPr lang="ru-MO" sz="44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43454" y="3964517"/>
            <a:ext cx="8705089" cy="457200"/>
          </a:xfrm>
        </p:spPr>
        <p:txBody>
          <a:bodyPr rtlCol="0" anchor="ctr"/>
          <a:lstStyle>
            <a:lvl1pPr marL="0" indent="0" algn="ctr">
              <a:buNone/>
              <a:defRPr lang="ru-MO" sz="2400">
                <a:solidFill>
                  <a:schemeClr val="accent3"/>
                </a:solidFill>
              </a:defRPr>
            </a:lvl1pPr>
            <a:lvl2pPr marL="457200" indent="0">
              <a:buNone/>
              <a:defRPr lang="ru-MO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ru-MO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7" name="Текст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 rtlCol="0">
            <a:noAutofit/>
          </a:bodyPr>
          <a:lstStyle>
            <a:lvl1pPr marL="0" indent="0">
              <a:buNone/>
              <a:defRPr lang="ru-MO" sz="14000" b="1">
                <a:solidFill>
                  <a:schemeClr val="tx2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ru-RU" noProof="0"/>
              <a:t>”</a:t>
            </a:r>
          </a:p>
        </p:txBody>
      </p:sp>
      <p:sp>
        <p:nvSpPr>
          <p:cNvPr id="28" name="Текст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 rtlCol="0">
            <a:noAutofit/>
          </a:bodyPr>
          <a:lstStyle>
            <a:lvl1pPr marL="0" indent="0">
              <a:buNone/>
              <a:defRPr lang="ru-MO" sz="14000" b="1">
                <a:solidFill>
                  <a:schemeClr val="tx2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ru-RU" noProof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0" name="Рисунок 9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2" name="Рисунок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1" name="Текст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1" name="Рисунок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3" name="Текст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2" name="Текст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0" name="Рисунок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5" name="Текст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4" name="Текст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9" name="Рисунок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7" name="Текст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6" name="Текст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0" name="Рисунок 9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2" name="Рисунок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06424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1" name="Текст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6424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6" name="Рисунок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5" name="Текст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06424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4" name="Текст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06424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1" name="Рисунок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3" name="Текст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39312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2" name="Текст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39312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6" name="Рисунок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3" name="Текст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39312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8" name="Текст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39312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0" name="Рисунок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5" name="Текст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72200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4" name="Текст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2200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4" name="Рисунок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7" name="Текст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72200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5" name="Текст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72200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9" name="Рисунок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7" name="Текст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705088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6" name="Текст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05088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7" name="Рисунок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2" name="Текст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705088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1" name="Текст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705088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MO"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MO"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MO" sz="4400" kern="1200">
          <a:solidFill>
            <a:schemeClr val="accent3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lang="ru-MO"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ru-MO"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ru-MO"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ru-MO"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ru-MO"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MO"/>
      </a:defPPr>
      <a:lvl1pPr marL="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s://theconversation.com/education-is-a-public-good-not-a-private-commodity-3140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2800" y="2180703"/>
            <a:ext cx="5382797" cy="946032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br>
              <a:rPr lang="ru-RU" dirty="0"/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B71299-1A49-79D2-A0EE-9A39FA32F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8232" y="1192935"/>
            <a:ext cx="1975535" cy="19755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2B1C26-0697-DD39-ED97-19A2D1C96627}"/>
              </a:ext>
            </a:extLst>
          </p:cNvPr>
          <p:cNvSpPr txBox="1"/>
          <p:nvPr/>
        </p:nvSpPr>
        <p:spPr>
          <a:xfrm>
            <a:off x="3780337" y="3361934"/>
            <a:ext cx="48234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Государственное бюджетное профессиональное образовательное учреждение Самарской области «Самарское областное училище культуры и искусств»</a:t>
            </a:r>
            <a:endParaRPr lang="ru-RU" sz="1400" b="1" i="1" dirty="0"/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554157-869F-9BBE-CFCF-717129CA6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>
                <a:latin typeface="Times New Roman" panose="02020603050405020304" pitchFamily="18" charset="0"/>
                <a:cs typeface="Times New Roman"/>
              </a:rPr>
              <a:t>Сводка</a:t>
            </a:r>
            <a:r>
              <a:rPr lang="ru-RU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9AC05D-560D-1665-8879-549C0B4ED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4363" y="2956560"/>
            <a:ext cx="8123274" cy="2697480"/>
          </a:xfrm>
        </p:spPr>
        <p:txBody>
          <a:bodyPr rtlCol="0">
            <a:normAutofit/>
          </a:bodyPr>
          <a:lstStyle>
            <a:defPPr>
              <a:defRPr lang="ru-MO"/>
            </a:defPPr>
          </a:lstStyle>
          <a:p>
            <a:pPr marL="0" indent="0" algn="ctr" rtl="0">
              <a:lnSpc>
                <a:spcPct val="100000"/>
              </a:lnSpc>
              <a:buNone/>
            </a:pPr>
            <a:r>
              <a:rPr lang="ru-RU" i="1" dirty="0"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>Таким образом, деятельность педагога-наставника гораздо глубже и шире по сравнению с обычным преподавателем, учителем. Ему предстоит не только развивать общие представления и умения, но и проектировать индивидуальный путь по совершенствованию специалиста и достижению новых высот и вершин.</a:t>
            </a:r>
            <a:br>
              <a:rPr lang="ru-RU" i="1" dirty="0">
                <a:solidFill>
                  <a:schemeClr val="tx1"/>
                </a:solidFill>
                <a:latin typeface="Book Antiqua" panose="02040602050305030304" pitchFamily="18" charset="0"/>
              </a:rPr>
            </a:br>
            <a:endParaRPr lang="ru-RU" i="1" dirty="0">
              <a:solidFill>
                <a:schemeClr val="tx1"/>
              </a:solidFill>
              <a:latin typeface="Book Antiqua" panose="02040602050305030304" pitchFamily="18" charset="0"/>
              <a:cs typeface="Calibri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4026A48-6EF8-D4D0-2C6E-1F96935EA5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pPr rtl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700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5EB5DC-8C2B-5750-6E12-9A35C0FF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069" y="2718033"/>
            <a:ext cx="2991261" cy="1259607"/>
          </a:xfrm>
        </p:spPr>
        <p:txBody>
          <a:bodyPr rtlCol="0">
            <a:normAutofit/>
          </a:bodyPr>
          <a:lstStyle>
            <a:defPPr>
              <a:defRPr lang="ru-MO"/>
            </a:defPPr>
          </a:lstStyle>
          <a:p>
            <a:pPr rtl="0"/>
            <a:r>
              <a:rPr lang="ru-RU" sz="3600" dirty="0"/>
              <a:t>Спасибо</a:t>
            </a:r>
            <a:br>
              <a:rPr lang="ru-RU" sz="3600" dirty="0"/>
            </a:br>
            <a:r>
              <a:rPr lang="ru-RU" sz="3600" dirty="0"/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790251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Акцент цветочного листа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654192" y="3058939"/>
            <a:ext cx="1243661" cy="790090"/>
          </a:xfrm>
          <a:prstGeom prst="rect">
            <a:avLst/>
          </a:prstGeom>
        </p:spPr>
      </p:pic>
      <p:pic>
        <p:nvPicPr>
          <p:cNvPr id="1929" name="Рисунок 1928" descr="Акцент цветочного листа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60" y="2342954"/>
            <a:ext cx="1791038" cy="2033695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64682" y="2150986"/>
            <a:ext cx="5343525" cy="1066800"/>
          </a:xfrm>
        </p:spPr>
        <p:txBody>
          <a:bodyPr vert="horz" lIns="91440" tIns="45720" rIns="91440" bIns="45720" rtlCol="0" anchor="t">
            <a:noAutofit/>
          </a:bodyPr>
          <a:lstStyle>
            <a:defPPr>
              <a:defRPr lang="ru-MO"/>
            </a:defPPr>
          </a:lstStyle>
          <a:p>
            <a:pPr marL="0" indent="0" rtl="0">
              <a:lnSpc>
                <a:spcPct val="150000"/>
              </a:lnSpc>
              <a:buNone/>
            </a:pPr>
            <a:r>
              <a:rPr lang="ru-RU" sz="16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Учебное заведение — это место – наставников, соратников, которые будут поддерживать в дальнейшем.</a:t>
            </a:r>
          </a:p>
          <a:p>
            <a:pPr marL="0" indent="0" rtl="0">
              <a:lnSpc>
                <a:spcPct val="150000"/>
              </a:lnSpc>
              <a:buNone/>
            </a:pPr>
            <a:r>
              <a:rPr lang="ru-RU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1600" i="1" dirty="0">
              <a:solidFill>
                <a:schemeClr val="accent3"/>
              </a:solidFill>
              <a:latin typeface="Gill Sans Nova Light" panose="020B0302020104020203" pitchFamily="34" charset="0"/>
              <a:cs typeface="Calibri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2884A3-BD82-0FC6-A582-54DD17DB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t>2</a:t>
            </a:fld>
            <a:endParaRPr lang="ru-RU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ED84512D-1EFF-03BA-D931-0175C5D6E917}"/>
              </a:ext>
            </a:extLst>
          </p:cNvPr>
          <p:cNvSpPr txBox="1">
            <a:spLocks/>
          </p:cNvSpPr>
          <p:nvPr/>
        </p:nvSpPr>
        <p:spPr>
          <a:xfrm>
            <a:off x="-523875" y="812341"/>
            <a:ext cx="7360920" cy="13035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ru-MO"/>
            </a:defPPr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ru-MO"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lang="ru-MO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lang="ru-MO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lang="ru-MO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lang="ru-MO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MO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MO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MO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MO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Наставничество – это большая ответственность, это нелегкий процесс. </a:t>
            </a:r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 Light" panose="020B0302020104020203" pitchFamily="34" charset="0"/>
              <a:cs typeface="Calibri"/>
            </a:endParaRPr>
          </a:p>
        </p:txBody>
      </p:sp>
      <p:sp>
        <p:nvSpPr>
          <p:cNvPr id="13" name="Заголовок 11">
            <a:extLst>
              <a:ext uri="{FF2B5EF4-FFF2-40B4-BE49-F238E27FC236}">
                <a16:creationId xmlns:a16="http://schemas.microsoft.com/office/drawing/2014/main" id="{D0B7F00E-3B3C-25F0-BC16-EC1508FD0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008" y="4580349"/>
            <a:ext cx="5518491" cy="1865130"/>
          </a:xfrm>
        </p:spPr>
        <p:txBody>
          <a:bodyPr>
            <a:norm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Наставничество – принимается и закрепляется творческим сообществом, которому интересно творить и интересно созидать.  Это некий процесс, когда никто не  бросает  своего протеже, а ведут и дальше.</a:t>
            </a:r>
            <a:br>
              <a:rPr lang="ru-RU" sz="4400" dirty="0">
                <a:latin typeface="Gill Sans Nova Light" panose="020B0302020104020203" pitchFamily="34" charset="0"/>
                <a:cs typeface="Gill Sans Light" panose="020B0302020104020203" pitchFamily="34" charset="-79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9527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4283" y="1431233"/>
            <a:ext cx="5803434" cy="1207008"/>
          </a:xfrm>
        </p:spPr>
        <p:txBody>
          <a:bodyPr rtlCol="0">
            <a:normAutofit/>
          </a:bodyPr>
          <a:lstStyle>
            <a:defPPr>
              <a:defRPr lang="ru-MO"/>
            </a:defPPr>
          </a:lstStyle>
          <a:p>
            <a:pPr rtl="0"/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2023  год объявлен президентом РФ годом педагога и наставника (указ от 27 июня 2022 года)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3422" y="2740342"/>
            <a:ext cx="7365155" cy="1377315"/>
          </a:xfrm>
        </p:spPr>
        <p:txBody>
          <a:bodyPr rtlCol="0">
            <a:normAutofit/>
          </a:bodyPr>
          <a:lstStyle>
            <a:defPPr>
              <a:defRPr lang="ru-MO"/>
            </a:defPPr>
          </a:lstStyle>
          <a:p>
            <a:pPr rtl="0"/>
            <a:r>
              <a:rPr lang="ru-RU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Люди, занимающиеся проблемами художественного образования в сфере искусств, непременно сталкиваются с такими понятиями как педагогическая школа и педагогические традиции. Наставник – это человек, который в профессии и в поисках выбора тебя поддержит, это этическое начало творческого процесса неотъемлемого от эстетического.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999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5634" y="1029652"/>
            <a:ext cx="7380732" cy="731520"/>
          </a:xfrm>
        </p:spPr>
        <p:txBody>
          <a:bodyPr rtlCol="0">
            <a:normAutofit fontScale="90000"/>
          </a:bodyPr>
          <a:lstStyle>
            <a:defPPr>
              <a:defRPr lang="ru-MO"/>
            </a:defPPr>
          </a:lstStyle>
          <a:p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нашем учебном заведении реализуется в рамках  национального проекта </a:t>
            </a: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«Образование»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реализуется программа по направлению </a:t>
            </a: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«Наставничество»:</a:t>
            </a:r>
            <a:b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51A6D85-3837-435F-A342-5A3F98172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3168" y="3814763"/>
            <a:ext cx="9884664" cy="595313"/>
          </a:xfrm>
        </p:spPr>
        <p:txBody>
          <a:bodyPr rtlCol="0">
            <a:normAutofit/>
          </a:bodyPr>
          <a:lstStyle>
            <a:defPPr>
              <a:defRPr lang="ru-MO"/>
            </a:defPPr>
          </a:lstStyle>
          <a:p>
            <a:pPr algn="l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Происходит изменение роли преподавателя от транслятора знаний к позиции руководителя, менеджера, которому необходимо владеть всеми методами обучения, уметь организовать процесс освоения. 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F45D64DA-EAD6-BA8B-1A70-964C2FA86A01}"/>
              </a:ext>
            </a:extLst>
          </p:cNvPr>
          <p:cNvSpPr txBox="1">
            <a:spLocks/>
          </p:cNvSpPr>
          <p:nvPr/>
        </p:nvSpPr>
        <p:spPr>
          <a:xfrm>
            <a:off x="2713580" y="1403231"/>
            <a:ext cx="7380732" cy="7315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ru-MO"/>
            </a:defPPr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MO" sz="4400" kern="1200">
                <a:solidFill>
                  <a:schemeClr val="accent3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 – студент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400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преподаватель – преподаватель</a:t>
            </a:r>
            <a:br>
              <a:rPr lang="ru-RU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школа молодых специалистов</a:t>
            </a:r>
            <a:endParaRPr lang="ru-RU" sz="1400" dirty="0"/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31AC221F-C660-4F4C-EAE4-5C444628FC77}"/>
              </a:ext>
            </a:extLst>
          </p:cNvPr>
          <p:cNvSpPr txBox="1">
            <a:spLocks/>
          </p:cNvSpPr>
          <p:nvPr/>
        </p:nvSpPr>
        <p:spPr>
          <a:xfrm>
            <a:off x="963168" y="4300538"/>
            <a:ext cx="9884664" cy="1190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MO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ru-MO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ru-MO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ru-MO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ru-MO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ru-MO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MO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MO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MO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MO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Внедряется социальное партнёрство во время прохождения учебной, производственной и преддипломной практики на базах соответствующие профилю учебного заведения. Сотрудничество с разными учреждениями в социально – культурной сферы дает возможность для реализации наставничества.  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797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91E2C35-610E-EB53-46F3-54773D44A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t>5</a:t>
            </a:fld>
            <a:endParaRPr lang="ru-RU" noProof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687E6C57-9A74-DBBD-153D-8779D3342B40}"/>
              </a:ext>
            </a:extLst>
          </p:cNvPr>
          <p:cNvSpPr/>
          <p:nvPr/>
        </p:nvSpPr>
        <p:spPr>
          <a:xfrm>
            <a:off x="4752975" y="2403476"/>
            <a:ext cx="2686050" cy="2457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Педагог-наставник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BDEF5010-7F75-468E-AEED-35C8E46CAAFA}"/>
              </a:ext>
            </a:extLst>
          </p:cNvPr>
          <p:cNvSpPr/>
          <p:nvPr/>
        </p:nvSpPr>
        <p:spPr>
          <a:xfrm>
            <a:off x="4948237" y="381000"/>
            <a:ext cx="2295525" cy="1104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Контроль за деятельностью подопечного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B5C3332-A0BF-6400-A3CD-8275431B6A64}"/>
              </a:ext>
            </a:extLst>
          </p:cNvPr>
          <p:cNvSpPr/>
          <p:nvPr/>
        </p:nvSpPr>
        <p:spPr>
          <a:xfrm>
            <a:off x="1652587" y="1298576"/>
            <a:ext cx="2295525" cy="1104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Консультирование поверенного лица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DBCE6A8-0CF6-3BD5-1245-F9502F2FDF1F}"/>
              </a:ext>
            </a:extLst>
          </p:cNvPr>
          <p:cNvSpPr/>
          <p:nvPr/>
        </p:nvSpPr>
        <p:spPr>
          <a:xfrm>
            <a:off x="800100" y="3486151"/>
            <a:ext cx="2295525" cy="1104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Координация действий воспитанника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F8470F8D-3180-F561-A8B3-D4C2BD9E93FD}"/>
              </a:ext>
            </a:extLst>
          </p:cNvPr>
          <p:cNvSpPr/>
          <p:nvPr/>
        </p:nvSpPr>
        <p:spPr>
          <a:xfrm>
            <a:off x="2457450" y="5372100"/>
            <a:ext cx="2295525" cy="1104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Общее развитие подопечного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8028EC2B-0097-16B0-B43A-0D0E8FB434CA}"/>
              </a:ext>
            </a:extLst>
          </p:cNvPr>
          <p:cNvSpPr/>
          <p:nvPr/>
        </p:nvSpPr>
        <p:spPr>
          <a:xfrm>
            <a:off x="7439025" y="5372100"/>
            <a:ext cx="2295525" cy="1104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Методологическая и методическая база сотрудничества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90C62F4E-04E8-4883-0CF6-5EA91AB57A28}"/>
              </a:ext>
            </a:extLst>
          </p:cNvPr>
          <p:cNvSpPr/>
          <p:nvPr/>
        </p:nvSpPr>
        <p:spPr>
          <a:xfrm>
            <a:off x="9096375" y="3486151"/>
            <a:ext cx="2295525" cy="1104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Коммуникации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BEC4538B-5BAE-756A-05CE-57B940A37AB5}"/>
              </a:ext>
            </a:extLst>
          </p:cNvPr>
          <p:cNvSpPr/>
          <p:nvPr/>
        </p:nvSpPr>
        <p:spPr>
          <a:xfrm>
            <a:off x="8243887" y="1333503"/>
            <a:ext cx="2295525" cy="1104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Психоэмоциональная настройка</a:t>
            </a:r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08FCC8C6-79C8-2B0E-177E-8EBAA9DAFEE7}"/>
              </a:ext>
            </a:extLst>
          </p:cNvPr>
          <p:cNvSpPr/>
          <p:nvPr/>
        </p:nvSpPr>
        <p:spPr>
          <a:xfrm rot="21110433">
            <a:off x="3281363" y="3718771"/>
            <a:ext cx="1238250" cy="257175"/>
          </a:xfrm>
          <a:prstGeom prst="rightArrow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ED9FC670-EE4E-C2F7-B663-E161B0B53B75}"/>
              </a:ext>
            </a:extLst>
          </p:cNvPr>
          <p:cNvSpPr/>
          <p:nvPr/>
        </p:nvSpPr>
        <p:spPr>
          <a:xfrm rot="19845270">
            <a:off x="3908204" y="4732339"/>
            <a:ext cx="1238250" cy="257175"/>
          </a:xfrm>
          <a:prstGeom prst="rightArrow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Стрелка: вправо 16">
            <a:extLst>
              <a:ext uri="{FF2B5EF4-FFF2-40B4-BE49-F238E27FC236}">
                <a16:creationId xmlns:a16="http://schemas.microsoft.com/office/drawing/2014/main" id="{DE22C070-1F1C-A4E1-AF42-4B239B8C031A}"/>
              </a:ext>
            </a:extLst>
          </p:cNvPr>
          <p:cNvSpPr/>
          <p:nvPr/>
        </p:nvSpPr>
        <p:spPr>
          <a:xfrm rot="11504087">
            <a:off x="7718565" y="3776664"/>
            <a:ext cx="1238250" cy="257175"/>
          </a:xfrm>
          <a:prstGeom prst="rightArrow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: вправо 17">
            <a:extLst>
              <a:ext uri="{FF2B5EF4-FFF2-40B4-BE49-F238E27FC236}">
                <a16:creationId xmlns:a16="http://schemas.microsoft.com/office/drawing/2014/main" id="{3286039F-7E55-B00B-4CE7-EE77BB448837}"/>
              </a:ext>
            </a:extLst>
          </p:cNvPr>
          <p:cNvSpPr/>
          <p:nvPr/>
        </p:nvSpPr>
        <p:spPr>
          <a:xfrm rot="8263847">
            <a:off x="7041278" y="2138361"/>
            <a:ext cx="1238250" cy="257175"/>
          </a:xfrm>
          <a:prstGeom prst="rightArrow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: вправо 18">
            <a:extLst>
              <a:ext uri="{FF2B5EF4-FFF2-40B4-BE49-F238E27FC236}">
                <a16:creationId xmlns:a16="http://schemas.microsoft.com/office/drawing/2014/main" id="{E2454029-8D5C-A2C6-EE15-4D2757E76532}"/>
              </a:ext>
            </a:extLst>
          </p:cNvPr>
          <p:cNvSpPr/>
          <p:nvPr/>
        </p:nvSpPr>
        <p:spPr>
          <a:xfrm rot="12709371">
            <a:off x="7124701" y="4726729"/>
            <a:ext cx="1238250" cy="257175"/>
          </a:xfrm>
          <a:prstGeom prst="rightArrow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: вправо 19">
            <a:extLst>
              <a:ext uri="{FF2B5EF4-FFF2-40B4-BE49-F238E27FC236}">
                <a16:creationId xmlns:a16="http://schemas.microsoft.com/office/drawing/2014/main" id="{537CA2E3-2C85-0D73-E190-57E32B338ADB}"/>
              </a:ext>
            </a:extLst>
          </p:cNvPr>
          <p:cNvSpPr/>
          <p:nvPr/>
        </p:nvSpPr>
        <p:spPr>
          <a:xfrm rot="5400000">
            <a:off x="5689385" y="1842545"/>
            <a:ext cx="813227" cy="240582"/>
          </a:xfrm>
          <a:prstGeom prst="rightArrow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: вправо 20">
            <a:extLst>
              <a:ext uri="{FF2B5EF4-FFF2-40B4-BE49-F238E27FC236}">
                <a16:creationId xmlns:a16="http://schemas.microsoft.com/office/drawing/2014/main" id="{275B96E4-F857-881C-1606-18910BE6CE53}"/>
              </a:ext>
            </a:extLst>
          </p:cNvPr>
          <p:cNvSpPr/>
          <p:nvPr/>
        </p:nvSpPr>
        <p:spPr>
          <a:xfrm rot="2290970">
            <a:off x="3933980" y="2172666"/>
            <a:ext cx="1238250" cy="257175"/>
          </a:xfrm>
          <a:prstGeom prst="rightArrow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180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C7E564-4283-8AE2-ADD2-7B3FFCFA2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7788" y="2319610"/>
            <a:ext cx="5170415" cy="1999720"/>
          </a:xfrm>
        </p:spPr>
        <p:txBody>
          <a:bodyPr rtlCol="0">
            <a:noAutofit/>
          </a:bodyPr>
          <a:lstStyle>
            <a:defPPr>
              <a:defRPr lang="ru-MO"/>
            </a:defPPr>
          </a:lstStyle>
          <a:p>
            <a:pPr indent="450215" algn="just">
              <a:spcAft>
                <a:spcPts val="0"/>
              </a:spcAft>
            </a:pPr>
            <a:r>
              <a:rPr lang="ru-RU" sz="1500" b="1" dirty="0">
                <a:solidFill>
                  <a:schemeClr val="tx1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Государственное бюджетное профессиональное образовательное учреждение Самарской области «Самарское областное училище культуры и искусств». Проведение учебного занятия по профессиональному модулю  ПМ.01 Музыкально-исполнительская деятельность МДК 01.03 Ансамблевое исполнительство (Ансамбль). Преподаватель наставник Савосина Наталия Геннадиевна и молодой специалист Дымина Юлия Александровна и студентка 2 курса специальности 53.02.02 Музыкальное искусство эстрады (по видам) Вид: Эстрадное пение.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FA47ED29-D9DA-9DC6-8B43-80EC2A2E5B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6860" y="1668734"/>
            <a:ext cx="941832" cy="193675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/>
              <a:t>“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CB634FAD-36DD-9FB0-7030-266A29178C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32749" y="3437160"/>
            <a:ext cx="945473" cy="193675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”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1C4E59-4080-7A0E-90B7-C8BAA7D4BA8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090166"/>
            <a:ext cx="3636646" cy="2693987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50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DFE57BC-9224-D40B-4E11-3F9B9646CE44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85775" y="2019348"/>
            <a:ext cx="3248024" cy="283562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1563980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Заголовок 76">
            <a:extLst>
              <a:ext uri="{FF2B5EF4-FFF2-40B4-BE49-F238E27FC236}">
                <a16:creationId xmlns:a16="http://schemas.microsoft.com/office/drawing/2014/main" id="{D9A0AA8E-BE3B-E949-89DB-0208EE4A6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862012"/>
            <a:ext cx="10572750" cy="1325563"/>
          </a:xfrm>
        </p:spPr>
        <p:txBody>
          <a:bodyPr rtlCol="0">
            <a:noAutofit/>
          </a:bodyPr>
          <a:lstStyle>
            <a:defPPr>
              <a:defRPr lang="ru-MO"/>
            </a:defPPr>
          </a:lstStyle>
          <a:p>
            <a:pPr indent="450215">
              <a:spcAft>
                <a:spcPts val="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профессиональное образовательное учреждение Самарской области «Самарское областное училище культуры и искусств». Школа молодого специалиста по оформлению документации в рамках учебных дисциплин общеобразовательного цикла преподаватель наставник </a:t>
            </a:r>
            <a:r>
              <a:rPr lang="ru-RU" sz="2000" i="1" dirty="0" err="1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Мочальникова</a:t>
            </a:r>
            <a:r>
              <a:rPr lang="ru-RU" sz="2000" i="1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Татьяна Владимировна и молодой преподаватель Журавлева Светлана Викторовна.</a:t>
            </a:r>
            <a:endParaRPr lang="ru-RU" sz="20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753343-82B8-838D-9717-1489C68963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pPr rtl="0"/>
              <a:t>7</a:t>
            </a:fld>
            <a:endParaRPr lang="ru-RU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10273AA-B6D1-500E-1AC0-4C8EA8854B6C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t="1351" b="1351"/>
          <a:stretch>
            <a:fillRect/>
          </a:stretch>
        </p:blipFill>
        <p:spPr>
          <a:xfrm>
            <a:off x="7639133" y="3074987"/>
            <a:ext cx="3336147" cy="2393950"/>
          </a:xfr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225568A7-033C-8831-0486-77CE6D0F8215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/>
          <a:srcRect l="5036" r="5036"/>
          <a:stretch>
            <a:fillRect/>
          </a:stretch>
        </p:blipFill>
        <p:spPr>
          <a:xfrm>
            <a:off x="1216720" y="3074988"/>
            <a:ext cx="3433960" cy="2393949"/>
          </a:xfrm>
        </p:spPr>
      </p:pic>
    </p:spTree>
    <p:extLst>
      <p:ext uri="{BB962C8B-B14F-4D97-AF65-F5344CB8AC3E}">
        <p14:creationId xmlns:p14="http://schemas.microsoft.com/office/powerpoint/2010/main" val="2276839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Заголовок 76">
            <a:extLst>
              <a:ext uri="{FF2B5EF4-FFF2-40B4-BE49-F238E27FC236}">
                <a16:creationId xmlns:a16="http://schemas.microsoft.com/office/drawing/2014/main" id="{D9A0AA8E-BE3B-E949-89DB-0208EE4A6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255" y="4509752"/>
            <a:ext cx="9819489" cy="1139155"/>
          </a:xfrm>
        </p:spPr>
        <p:txBody>
          <a:bodyPr rtlCol="0">
            <a:normAutofit fontScale="90000"/>
          </a:bodyPr>
          <a:lstStyle>
            <a:defPPr>
              <a:defRPr lang="ru-MO"/>
            </a:defPPr>
          </a:lstStyle>
          <a:p>
            <a:pPr>
              <a:spcAft>
                <a:spcPts val="0"/>
              </a:spcAft>
            </a:pP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профессиональное образовательное учреждение Самарской области «Самарское областное училище культуры и искусств». </a:t>
            </a:r>
            <a:b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Взаимодействие заместителя по воспитательной работы </a:t>
            </a:r>
            <a:r>
              <a:rPr lang="ru-RU" sz="1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Ружьиной</a:t>
            </a: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Татьяны Александровны и социального педагога Буториной Клены Анатольевны. Внедрение опыта работы по оформлению методической документации. Подбор материала по воспитательной работе студентов. Решение профессиональных задач по реализации социализации студентов в образовательном учреждении. </a:t>
            </a:r>
            <a:b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753343-82B8-838D-9717-1489C68963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pPr rtl="0"/>
              <a:t>8</a:t>
            </a:fld>
            <a:endParaRPr lang="ru-RU"/>
          </a:p>
        </p:txBody>
      </p:sp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5D299393-A781-182A-3419-716F99A3761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12542" r="12542"/>
          <a:stretch>
            <a:fillRect/>
          </a:stretch>
        </p:blipFill>
        <p:spPr>
          <a:xfrm>
            <a:off x="1209674" y="381000"/>
            <a:ext cx="2524125" cy="25260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  <a:reflection endPos="65000" dist="50800" dir="5400000" sy="-100000" algn="bl" rotWithShape="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0B9800E0-0ABD-303E-7D04-078ED214FD4A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/>
          <a:srcRect l="12542" r="12542"/>
          <a:stretch>
            <a:fillRect/>
          </a:stretch>
        </p:blipFill>
        <p:spPr>
          <a:xfrm rot="10800000" flipH="1" flipV="1">
            <a:off x="8458200" y="381000"/>
            <a:ext cx="2524125" cy="25260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  <a:reflection endPos="65000" dist="50800" dir="5400000" sy="-100000" algn="bl" rotWithShape="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71989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Заголовок 76">
            <a:extLst>
              <a:ext uri="{FF2B5EF4-FFF2-40B4-BE49-F238E27FC236}">
                <a16:creationId xmlns:a16="http://schemas.microsoft.com/office/drawing/2014/main" id="{D9A0AA8E-BE3B-E949-89DB-0208EE4A6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4332484"/>
            <a:ext cx="10858500" cy="1325563"/>
          </a:xfrm>
        </p:spPr>
        <p:txBody>
          <a:bodyPr rtlCol="0">
            <a:normAutofit fontScale="90000"/>
          </a:bodyPr>
          <a:lstStyle>
            <a:defPPr>
              <a:defRPr lang="ru-MO"/>
            </a:defPPr>
          </a:lstStyle>
          <a:p>
            <a:pPr>
              <a:spcAft>
                <a:spcPts val="0"/>
              </a:spcAft>
            </a:pP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профессиональное образовательное учреждение Самарской области «Самарское областное училище культуры и искусств». </a:t>
            </a:r>
            <a:b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Взаимодействие заместителя по воспитательной работы </a:t>
            </a:r>
            <a:r>
              <a:rPr lang="ru-RU" sz="1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Ружьиной</a:t>
            </a: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Татьяны Александровны и социального педагога Буториной Клены Анатольевны. Внедрение опыта работы по оформлению методической документации. Подбор материала по воспитательной работе студентов. Решение профессиональных задач по реализации социализации студентов в образовательном учреждении. </a:t>
            </a:r>
            <a:b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753343-82B8-838D-9717-1489C68963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pPr rtl="0"/>
              <a:t>9</a:t>
            </a:fld>
            <a:endParaRPr lang="ru-RU"/>
          </a:p>
        </p:txBody>
      </p:sp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3840EDD1-B8B1-E174-61F5-8E1631C2D27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26875" b="26875"/>
          <a:stretch>
            <a:fillRect/>
          </a:stretch>
        </p:blipFill>
        <p:spPr>
          <a:xfrm>
            <a:off x="1721744" y="1488218"/>
            <a:ext cx="2423911" cy="2425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A751C1A6-BBF4-44F8-2E6B-620D1DCDC8F1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/>
          <a:srcRect t="26843" b="26843"/>
          <a:stretch>
            <a:fillRect/>
          </a:stretch>
        </p:blipFill>
        <p:spPr>
          <a:xfrm>
            <a:off x="4884044" y="381000"/>
            <a:ext cx="2423912" cy="2425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99219394-7AC5-670B-DACA-0BF7FE51BD01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/>
          <a:srcRect l="26938" r="26938"/>
          <a:stretch>
            <a:fillRect/>
          </a:stretch>
        </p:blipFill>
        <p:spPr>
          <a:xfrm>
            <a:off x="8046347" y="1507070"/>
            <a:ext cx="2423912" cy="2425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70846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Times New Roman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8770995_TF56410444_Win32" id="{D0524A03-AA06-424F-8535-98963A5C8ECD}" vid="{C2754639-684A-4B5A-914E-EA25D6048473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B9CED55E8F8543BEFD54205924B97E" ma:contentTypeVersion="15" ma:contentTypeDescription="Create a new document." ma:contentTypeScope="" ma:versionID="7934cfc98febfa177962bc8a36be076c">
  <xsd:schema xmlns:xsd="http://www.w3.org/2001/XMLSchema" xmlns:xs="http://www.w3.org/2001/XMLSchema" xmlns:p="http://schemas.microsoft.com/office/2006/metadata/properties" xmlns:ns2="4f0d45a2-344c-4fe0-9811-4277bf2c2e17" xmlns:ns3="bb13cd20-357b-48a5-aff4-3bb4b52aae3e" targetNamespace="http://schemas.microsoft.com/office/2006/metadata/properties" ma:root="true" ma:fieldsID="aa190bc864bcebc737c679dbb323a16d" ns2:_="" ns3:_="">
    <xsd:import namespace="4f0d45a2-344c-4fe0-9811-4277bf2c2e17"/>
    <xsd:import namespace="bb13cd20-357b-48a5-aff4-3bb4b52aae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d45a2-344c-4fe0-9811-4277bf2c2e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42cf434-6fa7-423d-b9b2-a30b23ae4b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13cd20-357b-48a5-aff4-3bb4b52aae3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8435a69-c5f6-4b2d-823a-b7e1eae613dc}" ma:internalName="TaxCatchAll" ma:showField="CatchAllData" ma:web="bb13cd20-357b-48a5-aff4-3bb4b52aae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b13cd20-357b-48a5-aff4-3bb4b52aae3e" xsi:nil="true"/>
    <MediaServiceKeyPoints xmlns="4f0d45a2-344c-4fe0-9811-4277bf2c2e17" xsi:nil="true"/>
    <lcf76f155ced4ddcb4097134ff3c332f xmlns="4f0d45a2-344c-4fe0-9811-4277bf2c2e1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81E8B4-8BDD-415B-94AB-2A31BADE7B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0d45a2-344c-4fe0-9811-4277bf2c2e17"/>
    <ds:schemaRef ds:uri="bb13cd20-357b-48a5-aff4-3bb4b52aae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BB2F3B-6257-41BB-8B64-5AC7494F274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  <ds:schemaRef ds:uri="bb13cd20-357b-48a5-aff4-3bb4b52aae3e"/>
    <ds:schemaRef ds:uri="4f0d45a2-344c-4fe0-9811-4277bf2c2e17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{CBC50242-5934-452F-91FB-110FE31D83C9}tf56410444_win32</Template>
  <TotalTime>89</TotalTime>
  <Words>543</Words>
  <Application>Microsoft Office PowerPoint</Application>
  <PresentationFormat>Широкоэкранный</PresentationFormat>
  <Paragraphs>49</Paragraphs>
  <Slides>11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Arial</vt:lpstr>
      <vt:lpstr>Baskerville</vt:lpstr>
      <vt:lpstr>Book Antiqua</vt:lpstr>
      <vt:lpstr>Calibri</vt:lpstr>
      <vt:lpstr>Gill Sans Light</vt:lpstr>
      <vt:lpstr>Gill Sans Nova</vt:lpstr>
      <vt:lpstr>Gill Sans Nova Light</vt:lpstr>
      <vt:lpstr>Segoe UI Light</vt:lpstr>
      <vt:lpstr>Times New Roman</vt:lpstr>
      <vt:lpstr>Тема Office</vt:lpstr>
      <vt:lpstr> </vt:lpstr>
      <vt:lpstr>Наставничество – принимается и закрепляется творческим сообществом, которому интересно творить и интересно созидать.  Это некий процесс, когда никто не  бросает  своего протеже, а ведут и дальше. </vt:lpstr>
      <vt:lpstr>2023  год объявлен президентом РФ годом педагога и наставника (указ от 27 июня 2022 года)</vt:lpstr>
      <vt:lpstr>В нашем учебном заведении реализуется в рамках  национального проекта «Образование» реализуется программа по направлению «Наставничество»:  </vt:lpstr>
      <vt:lpstr>Презентация PowerPoint</vt:lpstr>
      <vt:lpstr>Государственное бюджетное профессиональное образовательное учреждение Самарской области «Самарское областное училище культуры и искусств». Проведение учебного занятия по профессиональному модулю  ПМ.01 Музыкально-исполнительская деятельность МДК 01.03 Ансамблевое исполнительство (Ансамбль). Преподаватель наставник Савосина Наталия Геннадиевна и молодой специалист Дымина Юлия Александровна и студентка 2 курса специальности 53.02.02 Музыкальное искусство эстрады (по видам) Вид: Эстрадное пение.</vt:lpstr>
      <vt:lpstr>    Государственное Бюджетное профессиональное образовательное учреждение Самарской области «Самарское областное училище культуры и искусств». Школа молодого специалиста по оформлению документации в рамках учебных дисциплин общеобразовательного цикла преподаватель наставник Мочальникова Татьяна Владимировна и молодой преподаватель Журавлева Светлана Викторовна.</vt:lpstr>
      <vt:lpstr>Государственное Бюджетное профессиональное образовательное учреждение Самарской области «Самарское областное училище культуры и искусств».  Взаимодействие заместителя по воспитательной работы Ружьиной Татьяны Александровны и социального педагога Буториной Клены Анатольевны. Внедрение опыта работы по оформлению методической документации. Подбор материала по воспитательной работе студентов. Решение профессиональных задач по реализации социализации студентов в образовательном учреждении.  </vt:lpstr>
      <vt:lpstr>Государственное Бюджетное профессиональное образовательное учреждение Самарской области «Самарское областное училище культуры и искусств».  Взаимодействие заместителя по воспитательной работы Ружьиной Татьяны Александровны и социального педагога Буториной Клены Анатольевны. Внедрение опыта работы по оформлению методической документации. Подбор материала по воспитательной работе студентов. Решение профессиональных задач по реализации социализации студентов в образовательном учреждении.  </vt:lpstr>
      <vt:lpstr>Сводка 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Егор</dc:creator>
  <cp:lastModifiedBy>Егор</cp:lastModifiedBy>
  <cp:revision>5</cp:revision>
  <dcterms:created xsi:type="dcterms:W3CDTF">2023-03-19T12:05:35Z</dcterms:created>
  <dcterms:modified xsi:type="dcterms:W3CDTF">2023-03-19T15:19:00Z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0x0101003AB9CED55E8F8543BEFD54205924B97E</vt:lpwstr>
  </property>
</Properties>
</file>